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6"/>
  </p:notesMasterIdLst>
  <p:sldIdLst>
    <p:sldId id="256" r:id="rId2"/>
    <p:sldId id="326" r:id="rId3"/>
    <p:sldId id="342" r:id="rId4"/>
    <p:sldId id="343" r:id="rId5"/>
    <p:sldId id="337" r:id="rId6"/>
    <p:sldId id="262" r:id="rId7"/>
    <p:sldId id="313" r:id="rId8"/>
    <p:sldId id="338" r:id="rId9"/>
    <p:sldId id="339" r:id="rId10"/>
    <p:sldId id="340" r:id="rId11"/>
    <p:sldId id="316" r:id="rId12"/>
    <p:sldId id="267" r:id="rId13"/>
    <p:sldId id="268" r:id="rId14"/>
    <p:sldId id="278" r:id="rId15"/>
    <p:sldId id="281" r:id="rId16"/>
    <p:sldId id="271" r:id="rId17"/>
    <p:sldId id="282" r:id="rId18"/>
    <p:sldId id="315" r:id="rId19"/>
    <p:sldId id="260" r:id="rId20"/>
    <p:sldId id="341" r:id="rId21"/>
    <p:sldId id="317" r:id="rId22"/>
    <p:sldId id="318" r:id="rId23"/>
    <p:sldId id="325" r:id="rId24"/>
    <p:sldId id="283" r:id="rId25"/>
  </p:sldIdLst>
  <p:sldSz cx="9144000" cy="5143500" type="screen16x9"/>
  <p:notesSz cx="6858000" cy="9144000"/>
  <p:embeddedFontLst>
    <p:embeddedFont>
      <p:font typeface="Cardo" panose="020B0604020202020204" charset="-79"/>
      <p:regular r:id="rId27"/>
      <p:bold r:id="rId28"/>
      <p:italic r:id="rId29"/>
    </p:embeddedFont>
    <p:embeddedFont>
      <p:font typeface="Josefin Sans" pitchFamily="2" charset="0"/>
      <p:regular r:id="rId30"/>
      <p:bold r:id="rId31"/>
      <p:italic r:id="rId32"/>
      <p:boldItalic r:id="rId33"/>
    </p:embeddedFont>
    <p:embeddedFont>
      <p:font typeface="Karla" pitchFamily="2" charset="0"/>
      <p:regular r:id="rId34"/>
      <p:bold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Teko" panose="020B060402020202020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70EDE2-2D39-43B6-9B2F-3BF919B3E1E0}">
  <a:tblStyle styleId="{0970EDE2-2D39-43B6-9B2F-3BF919B3E1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c4e301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c4e301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0602e5875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0602e5875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879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629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0602e5875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0602e5875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40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840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0602e5875_0_2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0602e5875_0_2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41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45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501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4C94A6C8-FBEB-BC05-C413-13DA9A40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>
            <a:extLst>
              <a:ext uri="{FF2B5EF4-FFF2-40B4-BE49-F238E27FC236}">
                <a16:creationId xmlns:a16="http://schemas.microsoft.com/office/drawing/2014/main" id="{307C4DEE-41C2-DD1E-C833-1970BB18B1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>
            <a:extLst>
              <a:ext uri="{FF2B5EF4-FFF2-40B4-BE49-F238E27FC236}">
                <a16:creationId xmlns:a16="http://schemas.microsoft.com/office/drawing/2014/main" id="{CC0236E7-9687-C440-A1EA-9DCD3CD15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19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24F2AEE9-4A87-FE82-1632-CDBB629B2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>
            <a:extLst>
              <a:ext uri="{FF2B5EF4-FFF2-40B4-BE49-F238E27FC236}">
                <a16:creationId xmlns:a16="http://schemas.microsoft.com/office/drawing/2014/main" id="{6AF0C0F8-5197-B216-2A5A-DC38BDDA0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>
            <a:extLst>
              <a:ext uri="{FF2B5EF4-FFF2-40B4-BE49-F238E27FC236}">
                <a16:creationId xmlns:a16="http://schemas.microsoft.com/office/drawing/2014/main" id="{3122D213-DD47-B660-9D98-AA7D3D6DB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493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195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3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34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55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69674"/>
            <a:ext cx="4608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63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83875"/>
            <a:ext cx="4608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rdo"/>
              <a:buNone/>
              <a:defRPr sz="175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7"/>
          <p:cNvGrpSpPr/>
          <p:nvPr/>
        </p:nvGrpSpPr>
        <p:grpSpPr>
          <a:xfrm>
            <a:off x="-2235200" y="-616700"/>
            <a:ext cx="3571881" cy="3555501"/>
            <a:chOff x="-2235200" y="-616700"/>
            <a:chExt cx="3571881" cy="3555501"/>
          </a:xfrm>
        </p:grpSpPr>
        <p:pic>
          <p:nvPicPr>
            <p:cNvPr id="199" name="Google Shape;19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8484" y="376937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235200" y="-6167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300" y="202150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7"/>
          <p:cNvGrpSpPr/>
          <p:nvPr/>
        </p:nvGrpSpPr>
        <p:grpSpPr>
          <a:xfrm>
            <a:off x="8184066" y="2360800"/>
            <a:ext cx="3730958" cy="3555501"/>
            <a:chOff x="8184066" y="2360800"/>
            <a:chExt cx="3730958" cy="3555501"/>
          </a:xfrm>
        </p:grpSpPr>
        <p:pic>
          <p:nvPicPr>
            <p:cNvPr id="203" name="Google Shape;2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3150" y="23608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84066" y="4024912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5650" y="3686975"/>
              <a:ext cx="588600" cy="61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subTitle" idx="1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6">
            <a:alphaModFix amt="75000"/>
          </a:blip>
          <a:srcRect l="18320"/>
          <a:stretch/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 amt="75000"/>
          </a:blip>
          <a:srcRect l="14258" t="537"/>
          <a:stretch/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529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F58E-3CB3-46EB-BFBE-FF02C9DE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D3E6-67FF-4364-83D2-C1E47DB33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2F8E9-7388-4000-AD70-DD636A22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6196" y="4867599"/>
            <a:ext cx="2057400" cy="273844"/>
          </a:xfrm>
          <a:prstGeom prst="rect">
            <a:avLst/>
          </a:prstGeom>
        </p:spPr>
        <p:txBody>
          <a:bodyPr/>
          <a:lstStyle/>
          <a:p>
            <a:fld id="{7F0CF54F-6696-4B66-947F-D511EF900376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B236B-502D-471F-A7E2-CF57104C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73952-DA6A-4D50-881F-B611C006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F05F-75E4-4839-B7F4-E35A7BFFD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6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941700" y="2106650"/>
            <a:ext cx="4462800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843075" y="73751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171350" y="3544400"/>
            <a:ext cx="42330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3462050" y="1063450"/>
            <a:ext cx="49686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221605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 idx="2" hasCustomPrompt="1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221605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2"/>
          </p:nvPr>
        </p:nvSpPr>
        <p:spPr>
          <a:xfrm>
            <a:off x="2241807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3"/>
          </p:nvPr>
        </p:nvSpPr>
        <p:spPr>
          <a:xfrm>
            <a:off x="5675372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7"/>
          </p:nvPr>
        </p:nvSpPr>
        <p:spPr>
          <a:xfrm>
            <a:off x="5675372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4675" y="170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6"/>
          <p:cNvGrpSpPr/>
          <p:nvPr/>
        </p:nvGrpSpPr>
        <p:grpSpPr>
          <a:xfrm rot="10800000">
            <a:off x="-1235208" y="219091"/>
            <a:ext cx="3571874" cy="3605474"/>
            <a:chOff x="7224675" y="-1465300"/>
            <a:chExt cx="3571874" cy="3605474"/>
          </a:xfrm>
        </p:grpSpPr>
        <p:pic>
          <p:nvPicPr>
            <p:cNvPr id="193" name="Google Shape;193;p36"/>
            <p:cNvPicPr preferRelativeResize="0"/>
            <p:nvPr/>
          </p:nvPicPr>
          <p:blipFill rotWithShape="1">
            <a:blip r:embed="rId2">
              <a:alphaModFix/>
            </a:blip>
            <a:srcRect l="-30550" t="-21349" r="30550" b="21350"/>
            <a:stretch/>
          </p:blipFill>
          <p:spPr>
            <a:xfrm>
              <a:off x="7224675" y="-14653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416" y="261250"/>
              <a:ext cx="1000659" cy="51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553" y="972824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7441" y="936059"/>
              <a:ext cx="875027" cy="892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600"/>
            <a:ext cx="77175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64" r:id="rId7"/>
    <p:sldLayoutId id="2147483678" r:id="rId8"/>
    <p:sldLayoutId id="2147483682" r:id="rId9"/>
    <p:sldLayoutId id="2147483683" r:id="rId10"/>
    <p:sldLayoutId id="2147483687" r:id="rId11"/>
    <p:sldLayoutId id="214748368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nort.org/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25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0600" y="299107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>
            <a:spLocks noGrp="1"/>
          </p:cNvSpPr>
          <p:nvPr>
            <p:ph type="ctrTitle"/>
          </p:nvPr>
        </p:nvSpPr>
        <p:spPr>
          <a:xfrm>
            <a:off x="340693" y="1841810"/>
            <a:ext cx="5479757" cy="1459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Capstones project (1) (Networking)</a:t>
            </a:r>
            <a:endParaRPr sz="5000" dirty="0">
              <a:solidFill>
                <a:schemeClr val="dk2"/>
              </a:solidFill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750" y="1682925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450" y="120015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85820">
            <a:off x="5804150" y="197340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298734">
            <a:off x="5502566" y="877290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0650" y="66577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0450" y="3804825"/>
            <a:ext cx="839381" cy="8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-US" dirty="0"/>
              <a:t>Key Concepts in Incident Response</a:t>
            </a:r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68017" y="1471126"/>
            <a:ext cx="3856437" cy="3136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Threat Vectors: </a:t>
            </a:r>
            <a:r>
              <a:rPr lang="en-US" dirty="0"/>
              <a:t>How attackers infiltrate systems (e.g., phishing, malware, DDoS, insider threats).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Indicators of Compromise (IoC): </a:t>
            </a:r>
            <a:r>
              <a:rPr lang="en-US" dirty="0"/>
              <a:t>Warning signs of an attack (e.g., unusual network traffic, unauthorized access).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Security Information and Event Management (SIEM): </a:t>
            </a:r>
            <a:r>
              <a:rPr lang="en-US" dirty="0"/>
              <a:t>Tools used for real-time monitoring and analysis of security alerts.</a:t>
            </a: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486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BFABE29-8B96-A0BB-561B-297656823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57" y="726860"/>
            <a:ext cx="4061348" cy="2213435"/>
          </a:xfrm>
          <a:prstGeom prst="rect">
            <a:avLst/>
          </a:prstGeom>
        </p:spPr>
      </p:pic>
      <p:pic>
        <p:nvPicPr>
          <p:cNvPr id="592" name="Google Shape;5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559945">
            <a:off x="5545062" y="-1238250"/>
            <a:ext cx="3571873" cy="3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434" y="-1031969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 txBox="1">
            <a:spLocks noGrp="1"/>
          </p:cNvSpPr>
          <p:nvPr>
            <p:ph type="title"/>
          </p:nvPr>
        </p:nvSpPr>
        <p:spPr>
          <a:xfrm>
            <a:off x="2216049" y="2716297"/>
            <a:ext cx="5278137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Codec Pro" panose="00000500000000000000" pitchFamily="2" charset="0"/>
              </a:rPr>
              <a:t>Intrusion Detection With Snort</a:t>
            </a:r>
            <a:endParaRPr dirty="0"/>
          </a:p>
        </p:txBody>
      </p:sp>
      <p:sp>
        <p:nvSpPr>
          <p:cNvPr id="595" name="Google Shape;595;p60"/>
          <p:cNvSpPr txBox="1">
            <a:spLocks noGrp="1"/>
          </p:cNvSpPr>
          <p:nvPr>
            <p:ph type="title" idx="2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97" name="Google Shape;59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500" y="31982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77900">
            <a:off x="6180149" y="744217"/>
            <a:ext cx="1782850" cy="167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28992">
            <a:off x="5223637" y="494513"/>
            <a:ext cx="1026100" cy="23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81272">
            <a:off x="6068873" y="693889"/>
            <a:ext cx="1001076" cy="22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61637" y="9400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6875" y="198089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7900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92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Intrusion Detection Systems (IDS)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1729-A49C-4902-A752-1961F1D0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02256"/>
            <a:ext cx="7886700" cy="2923689"/>
          </a:xfrm>
        </p:spPr>
        <p:txBody>
          <a:bodyPr/>
          <a:lstStyle/>
          <a:p>
            <a:r>
              <a:rPr lang="en-US" sz="1800" dirty="0">
                <a:latin typeface="Codec Pro" panose="00000500000000000000" pitchFamily="2" charset="0"/>
              </a:rPr>
              <a:t>Intrusion detection is the process of actively discovering threats/attacks/intrusions on a network, hosts or services.</a:t>
            </a:r>
          </a:p>
          <a:p>
            <a:endParaRPr lang="en-US" sz="1800" dirty="0">
              <a:latin typeface="Codec Pro" panose="00000500000000000000" pitchFamily="2" charset="0"/>
            </a:endParaRPr>
          </a:p>
          <a:p>
            <a:r>
              <a:rPr lang="en-US" sz="1800" dirty="0">
                <a:latin typeface="Codec Pro" panose="00000500000000000000" pitchFamily="2" charset="0"/>
              </a:rPr>
              <a:t>There are 2 types of IDS solutions based on the placement, a host-based IDS (HIDS) is setup on an individual host on a network and a network IDS (NIDS) is placed within a network to monitor traffic to and from all hosts on a network.</a:t>
            </a:r>
          </a:p>
          <a:p>
            <a:endParaRPr lang="en-US" sz="1800" dirty="0">
              <a:latin typeface="Codec Pro" panose="00000500000000000000" pitchFamily="2" charset="0"/>
            </a:endParaRPr>
          </a:p>
          <a:p>
            <a:r>
              <a:rPr lang="en-US" sz="1800" dirty="0">
                <a:latin typeface="Codec Pro" panose="00000500000000000000" pitchFamily="2" charset="0"/>
              </a:rPr>
              <a:t>An IDS is a system/host planted within a network to capture traffic and identify malicious activity based on predefined rules, after which, this malicious activity is logged, and a notification is sent to the relevant parties informing them of an intrusion.</a:t>
            </a:r>
          </a:p>
          <a:p>
            <a:endParaRPr lang="en-US" sz="1800" dirty="0">
              <a:latin typeface="Codec Pro" panose="00000500000000000000" pitchFamily="2" charset="0"/>
            </a:endParaRPr>
          </a:p>
          <a:p>
            <a:r>
              <a:rPr lang="en-US" sz="1800" dirty="0">
                <a:latin typeface="Codec Pro" panose="00000500000000000000" pitchFamily="2" charset="0"/>
              </a:rPr>
              <a:t>Intrusion detection systems are typically coupled with the functionality to also perform intrusion prevention, whereby specific rules can be set to drop packets that are malicious or intrusive.</a:t>
            </a:r>
          </a:p>
          <a:p>
            <a:endParaRPr lang="en-US" sz="1800" dirty="0">
              <a:latin typeface="Codec Pro" panose="00000500000000000000" pitchFamily="2" charset="0"/>
            </a:endParaRPr>
          </a:p>
          <a:p>
            <a:endParaRPr lang="en-US" sz="1800" dirty="0">
              <a:latin typeface="Codec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Introduction to Snort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1729-A49C-4902-A752-1961F1D0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32289"/>
            <a:ext cx="7886700" cy="3867346"/>
          </a:xfrm>
        </p:spPr>
        <p:txBody>
          <a:bodyPr/>
          <a:lstStyle/>
          <a:p>
            <a:r>
              <a:rPr lang="en-US" dirty="0">
                <a:latin typeface="Codec Pro" panose="00000500000000000000" pitchFamily="2" charset="0"/>
                <a:hlinkClick r:id="rId2"/>
              </a:rPr>
              <a:t>Snort</a:t>
            </a:r>
            <a:r>
              <a:rPr lang="en-US" dirty="0">
                <a:latin typeface="Codec Pro" panose="00000500000000000000" pitchFamily="2" charset="0"/>
              </a:rPr>
              <a:t> is a popular free and open-source IDS/IPS system that is used to perform traffic/protocol analysis, content matching and can be used to detect and prevent various attacks based on predefined rules.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r>
              <a:rPr lang="en-US" dirty="0">
                <a:latin typeface="Codec Pro" panose="00000500000000000000" pitchFamily="2" charset="0"/>
              </a:rPr>
              <a:t>Snort has been active development and has thousands of users and contributors that develop rules to keep Snort up to date with the latest attacks.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r>
              <a:rPr lang="en-US" dirty="0">
                <a:latin typeface="Codec Pro" panose="00000500000000000000" pitchFamily="2" charset="0"/>
              </a:rPr>
              <a:t>Snort has 3 main operational modes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Packet Sniffing – Collects and displays network traffic like what Wireshark does.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Packet Logging -  Collects and logs network traffic into a file.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Network intrusion detection – Analyzes packets and matches traffic against signatures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76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Introduction to Snort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1729-A49C-4902-A752-1961F1D0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64638"/>
            <a:ext cx="7886700" cy="3304874"/>
          </a:xfrm>
        </p:spPr>
        <p:txBody>
          <a:bodyPr/>
          <a:lstStyle/>
          <a:p>
            <a:r>
              <a:rPr lang="en-US" dirty="0">
                <a:latin typeface="Codec Pro" panose="00000500000000000000" pitchFamily="2" charset="0"/>
              </a:rPr>
              <a:t>Snort detects malicious traffic or attacks by leveraging pattern matching.</a:t>
            </a:r>
          </a:p>
          <a:p>
            <a:pPr marL="127000" indent="0">
              <a:buNone/>
            </a:pPr>
            <a:endParaRPr lang="en-US" dirty="0">
              <a:latin typeface="Codec Pro" panose="00000500000000000000" pitchFamily="2" charset="0"/>
            </a:endParaRPr>
          </a:p>
          <a:p>
            <a:r>
              <a:rPr lang="en-US" dirty="0">
                <a:latin typeface="Codec Pro" panose="00000500000000000000" pitchFamily="2" charset="0"/>
              </a:rPr>
              <a:t>When active, Snort captures packets, reassembles them, analyzes them and determines what needs to be done to the packet based on predefined rules.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r>
              <a:rPr lang="en-US" dirty="0">
                <a:latin typeface="Codec Pro" panose="00000500000000000000" pitchFamily="2" charset="0"/>
              </a:rPr>
              <a:t>Snort rules are very similar to a typical firewall rule, whereby, they are used to match network activity against specific patterns or signatures and consequently make a decision as to whether to send an alert or drop the traffic (in the case of IPS).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r>
              <a:rPr lang="en-US" dirty="0">
                <a:latin typeface="Codec Pro" panose="00000500000000000000" pitchFamily="2" charset="0"/>
              </a:rPr>
              <a:t>Snort has a large amount or rule-sets created by the community that are very useful to begin with.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19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Snort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1729-A49C-4902-A752-1961F1D0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2827"/>
            <a:ext cx="7886700" cy="2837846"/>
          </a:xfrm>
        </p:spPr>
        <p:txBody>
          <a:bodyPr/>
          <a:lstStyle/>
          <a:p>
            <a:r>
              <a:rPr lang="en-US" dirty="0">
                <a:latin typeface="Codec Pro" panose="00000500000000000000" pitchFamily="2" charset="0"/>
              </a:rPr>
              <a:t>Snort has 3 types of rules/rule-sets: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Community rules - Free rule-sets created by the Snort community.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Registered rules – Free rule-sets created by Talos. In order to use them, you must register for an account.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Subscription only rules – These rule-sets require an active paid subscription in order to be accessed and used.</a:t>
            </a:r>
          </a:p>
          <a:p>
            <a:pPr lvl="1"/>
            <a:endParaRPr lang="en-US" dirty="0">
              <a:latin typeface="Codec Pro" panose="00000500000000000000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Codec Pro" panose="00000500000000000000" pitchFamily="2" charset="0"/>
              </a:rPr>
              <a:t>Or… we can write our own rules based on your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507546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Snort rule syntax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30138A-731B-4E7C-8F6B-3D5B1AE4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371061"/>
            <a:ext cx="7995320" cy="263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How Snort works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E657205-D565-4A56-8458-D4EDA98D9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70969"/>
            <a:ext cx="7718963" cy="34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6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7583401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UFW Improves Network Security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UFW acts as a barrier between the internal network and external traffic.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It enforces access control policies, allowing only trusted traffic and services while blocking potential threats.</a:t>
            </a:r>
            <a:endParaRPr dirty="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027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Default deny</a:t>
            </a:r>
            <a:endParaRPr dirty="0"/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713225" y="2458724"/>
            <a:ext cx="3995100" cy="1344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By setting the default rule to deny all incoming traffic, UFW ensures that no unsolicited or unwanted traffic can enter the network unless explicitly allowed.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acts as a baseline defense against unauthorized access</a:t>
            </a:r>
            <a:endParaRPr dirty="0"/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511329" y="1071446"/>
            <a:ext cx="6121342" cy="2885707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dirty="0">
                <a:solidFill>
                  <a:schemeClr val="bg2"/>
                </a:solidFill>
                <a:effectLst/>
                <a:latin typeface="source-serif-pro"/>
              </a:rPr>
              <a:t>Alexis is a fictional cybersecurity company with thousands of employees. An attacker has gained unauthorized entry into its premises and has connected their laptop to an unused port on a switch. The attacker now has access to the company’s internal networks. Within the internal network, there is a central server where critical proprietary data is stored. In this capture, the attacker is attempting to collect SSH credentials that they can use to log into the central server.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1625850" y="707182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Task 1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123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59945">
            <a:off x="5545062" y="-1238250"/>
            <a:ext cx="3571873" cy="3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850" y="-968800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 txBox="1">
            <a:spLocks noGrp="1"/>
          </p:cNvSpPr>
          <p:nvPr>
            <p:ph type="title"/>
          </p:nvPr>
        </p:nvSpPr>
        <p:spPr>
          <a:xfrm>
            <a:off x="221605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Practical Exercise</a:t>
            </a:r>
            <a:endParaRPr dirty="0"/>
          </a:p>
        </p:txBody>
      </p:sp>
      <p:sp>
        <p:nvSpPr>
          <p:cNvPr id="595" name="Google Shape;595;p60"/>
          <p:cNvSpPr txBox="1">
            <a:spLocks noGrp="1"/>
          </p:cNvSpPr>
          <p:nvPr>
            <p:ph type="title" idx="2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97" name="Google Shape;5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00" y="31982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7900">
            <a:off x="6180149" y="744217"/>
            <a:ext cx="1782850" cy="167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28992">
            <a:off x="5223637" y="494513"/>
            <a:ext cx="1026100" cy="23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81272">
            <a:off x="6068873" y="693889"/>
            <a:ext cx="1001076" cy="22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1637" y="9400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6875" y="198089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7900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52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Installation</a:t>
            </a:r>
            <a:endParaRPr dirty="0"/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713225" y="2458724"/>
            <a:ext cx="5182878" cy="1981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- </a:t>
            </a:r>
            <a:r>
              <a:rPr lang="en-US" sz="3600" dirty="0" err="1"/>
              <a:t>sudo</a:t>
            </a:r>
            <a:r>
              <a:rPr lang="en-US" sz="3600" dirty="0"/>
              <a:t> apt update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- </a:t>
            </a:r>
            <a:r>
              <a:rPr lang="en-US" sz="3600" dirty="0" err="1"/>
              <a:t>sudo</a:t>
            </a:r>
            <a:r>
              <a:rPr lang="en-US" sz="3600" dirty="0"/>
              <a:t> apt install </a:t>
            </a:r>
            <a:r>
              <a:rPr lang="en-US" sz="3600" dirty="0" err="1"/>
              <a:t>ufw</a:t>
            </a:r>
            <a:r>
              <a:rPr lang="en-US" sz="3600" dirty="0"/>
              <a:t> -y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- </a:t>
            </a:r>
            <a:r>
              <a:rPr lang="en-US" sz="3600" dirty="0" err="1"/>
              <a:t>sudo</a:t>
            </a:r>
            <a:r>
              <a:rPr lang="en-US" sz="3600" dirty="0"/>
              <a:t> </a:t>
            </a:r>
            <a:r>
              <a:rPr lang="en-US" sz="3600" dirty="0" err="1"/>
              <a:t>ufw</a:t>
            </a:r>
            <a:r>
              <a:rPr lang="en-US" sz="3600" dirty="0"/>
              <a:t> enable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 err="1"/>
              <a:t>ifconfig</a:t>
            </a:r>
            <a:endParaRPr lang="en-US" sz="3600" dirty="0"/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949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2"/>
          <p:cNvSpPr txBox="1">
            <a:spLocks noGrp="1"/>
          </p:cNvSpPr>
          <p:nvPr>
            <p:ph type="title"/>
          </p:nvPr>
        </p:nvSpPr>
        <p:spPr>
          <a:xfrm>
            <a:off x="2500313" y="2409310"/>
            <a:ext cx="6537556" cy="724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ufw</a:t>
            </a:r>
            <a:r>
              <a:rPr lang="en-US" dirty="0"/>
              <a:t> default deny incoming</a:t>
            </a:r>
          </a:p>
        </p:txBody>
      </p:sp>
      <p:pic>
        <p:nvPicPr>
          <p:cNvPr id="627" name="Google Shape;62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9875" y="-784025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642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UFW</a:t>
            </a:r>
            <a:endParaRPr dirty="0"/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03457" y="3044212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8" y="46085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75" y="-1983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8D235C-1F28-1E92-2556-F7CF69D8BB7F}"/>
              </a:ext>
            </a:extLst>
          </p:cNvPr>
          <p:cNvSpPr txBox="1"/>
          <p:nvPr/>
        </p:nvSpPr>
        <p:spPr>
          <a:xfrm>
            <a:off x="400050" y="1214438"/>
            <a:ext cx="88072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 Control: Restricts access to services based on IPs and ports.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Port Filtering: Reduces exposure by blocking unnecessary services.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ICMP Management: Prevents ping floods and network scans.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Deny Policy: Blocks all incoming traffic unless explicitly allowed, ensuring only authorized access.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Ease of Use: UFW simplifies the management of security policies without compromising on robustness.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981AF-C362-8966-162A-1199F8BA41E3}"/>
              </a:ext>
            </a:extLst>
          </p:cNvPr>
          <p:cNvSpPr txBox="1"/>
          <p:nvPr/>
        </p:nvSpPr>
        <p:spPr>
          <a:xfrm>
            <a:off x="1353836" y="2741254"/>
            <a:ext cx="68996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bg1"/>
              </a:buClr>
              <a:buSzPct val="155000"/>
            </a:pPr>
            <a:r>
              <a:rPr lang="en-US" dirty="0">
                <a:solidFill>
                  <a:schemeClr val="bg1"/>
                </a:solidFill>
              </a:rPr>
              <a:t>By implementing UFW, organizations can effectively harden their network perimeter, </a:t>
            </a:r>
          </a:p>
          <a:p>
            <a:pPr algn="ctr">
              <a:buClr>
                <a:schemeClr val="bg1"/>
              </a:buClr>
              <a:buSzPct val="155000"/>
            </a:pPr>
            <a:r>
              <a:rPr lang="en-US" dirty="0">
                <a:solidFill>
                  <a:schemeClr val="bg1"/>
                </a:solidFill>
              </a:rPr>
              <a:t>protecting it from intrusions and unauthorized access while maintaining control over </a:t>
            </a:r>
          </a:p>
          <a:p>
            <a:pPr algn="ctr">
              <a:buClr>
                <a:schemeClr val="bg1"/>
              </a:buClr>
              <a:buSzPct val="155000"/>
            </a:pPr>
            <a:r>
              <a:rPr lang="en-US" dirty="0">
                <a:solidFill>
                  <a:schemeClr val="bg1"/>
                </a:solidFill>
              </a:rPr>
              <a:t>legitimate traffic.</a:t>
            </a:r>
          </a:p>
        </p:txBody>
      </p:sp>
    </p:spTree>
    <p:extLst>
      <p:ext uri="{BB962C8B-B14F-4D97-AF65-F5344CB8AC3E}">
        <p14:creationId xmlns:p14="http://schemas.microsoft.com/office/powerpoint/2010/main" val="3522956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7"/>
          <p:cNvSpPr/>
          <p:nvPr/>
        </p:nvSpPr>
        <p:spPr>
          <a:xfrm>
            <a:off x="1727250" y="539500"/>
            <a:ext cx="5689500" cy="213517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57"/>
          <p:cNvGrpSpPr/>
          <p:nvPr/>
        </p:nvGrpSpPr>
        <p:grpSpPr>
          <a:xfrm>
            <a:off x="4572000" y="3366574"/>
            <a:ext cx="387661" cy="387661"/>
            <a:chOff x="1379798" y="1723250"/>
            <a:chExt cx="397887" cy="397887"/>
          </a:xfrm>
        </p:grpSpPr>
        <p:sp>
          <p:nvSpPr>
            <p:cNvPr id="1404" name="Google Shape;1404;p5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57"/>
          <p:cNvGrpSpPr/>
          <p:nvPr/>
        </p:nvGrpSpPr>
        <p:grpSpPr>
          <a:xfrm>
            <a:off x="3772348" y="3366574"/>
            <a:ext cx="387641" cy="387661"/>
            <a:chOff x="864491" y="1723250"/>
            <a:chExt cx="397866" cy="397887"/>
          </a:xfrm>
        </p:grpSpPr>
        <p:sp>
          <p:nvSpPr>
            <p:cNvPr id="1412" name="Google Shape;1412;p5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57"/>
          <p:cNvSpPr txBox="1">
            <a:spLocks noGrp="1"/>
          </p:cNvSpPr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416" name="Google Shape;1416;p57"/>
          <p:cNvSpPr txBox="1">
            <a:spLocks noGrp="1"/>
          </p:cNvSpPr>
          <p:nvPr>
            <p:ph type="subTitle" idx="1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</a:rPr>
              <a:t>Do you have any questions?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amosmarvellous48@gmail.com 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+234</a:t>
            </a:r>
            <a:r>
              <a:rPr lang="en" dirty="0"/>
              <a:t> 702 625 4613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1421" name="Google Shape;1421;p57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1422" name="Google Shape;1422;p5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8" name="Google Shape;1428;p57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1429" name="Google Shape;1429;p5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57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1436" name="Google Shape;1436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57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1440" name="Google Shape;1440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3" name="Google Shape;1443;p57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1444" name="Google Shape;1444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57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1448" name="Google Shape;1448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1" name="Google Shape;1451;p57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1452" name="Google Shape;1452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7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1456" name="Google Shape;1456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CCD531E7-C8E2-AF07-7C5A-B93C62D18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>
            <a:extLst>
              <a:ext uri="{FF2B5EF4-FFF2-40B4-BE49-F238E27FC236}">
                <a16:creationId xmlns:a16="http://schemas.microsoft.com/office/drawing/2014/main" id="{7A5467D3-40AB-9473-DBBF-4AC2DE21C9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pic>
        <p:nvPicPr>
          <p:cNvPr id="402" name="Google Shape;402;p51">
            <a:extLst>
              <a:ext uri="{FF2B5EF4-FFF2-40B4-BE49-F238E27FC236}">
                <a16:creationId xmlns:a16="http://schemas.microsoft.com/office/drawing/2014/main" id="{722CE46C-4A09-F3FE-526F-5C37EC89AD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03457" y="3044212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>
            <a:extLst>
              <a:ext uri="{FF2B5EF4-FFF2-40B4-BE49-F238E27FC236}">
                <a16:creationId xmlns:a16="http://schemas.microsoft.com/office/drawing/2014/main" id="{61513339-1287-5E71-4C14-EA84739500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>
            <a:extLst>
              <a:ext uri="{FF2B5EF4-FFF2-40B4-BE49-F238E27FC236}">
                <a16:creationId xmlns:a16="http://schemas.microsoft.com/office/drawing/2014/main" id="{9B247230-C474-16CE-BCAA-F50BE725131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8" y="46085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>
            <a:extLst>
              <a:ext uri="{FF2B5EF4-FFF2-40B4-BE49-F238E27FC236}">
                <a16:creationId xmlns:a16="http://schemas.microsoft.com/office/drawing/2014/main" id="{21EEF7C7-F445-1FCC-E08D-5879F5B46C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75" y="-1983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>
            <a:extLst>
              <a:ext uri="{FF2B5EF4-FFF2-40B4-BE49-F238E27FC236}">
                <a16:creationId xmlns:a16="http://schemas.microsoft.com/office/drawing/2014/main" id="{9C686DA6-37D0-A96B-2F76-74FC6847E2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>
            <a:extLst>
              <a:ext uri="{FF2B5EF4-FFF2-40B4-BE49-F238E27FC236}">
                <a16:creationId xmlns:a16="http://schemas.microsoft.com/office/drawing/2014/main" id="{D2D4256D-E166-7A80-E417-AE20FFBA73F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1B0D9D-5B17-8000-A859-EB6418F09F07}"/>
              </a:ext>
            </a:extLst>
          </p:cNvPr>
          <p:cNvSpPr txBox="1"/>
          <p:nvPr/>
        </p:nvSpPr>
        <p:spPr>
          <a:xfrm>
            <a:off x="400050" y="1214438"/>
            <a:ext cx="83647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the MAC address of the attacker?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the type of attack which is taking place that allows the attacker to listen in on conversations </a:t>
            </a:r>
          </a:p>
          <a:p>
            <a:pPr>
              <a:buClr>
                <a:schemeClr val="bg1"/>
              </a:buClr>
              <a:buSzPct val="155000"/>
            </a:pPr>
            <a:r>
              <a:rPr lang="en-US" dirty="0">
                <a:solidFill>
                  <a:schemeClr val="bg1"/>
                </a:solidFill>
              </a:rPr>
              <a:t>between the central server and another host?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the file which was downloaded from the central server?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department does Borden </a:t>
            </a:r>
            <a:r>
              <a:rPr lang="en-US" dirty="0" err="1">
                <a:solidFill>
                  <a:schemeClr val="bg1"/>
                </a:solidFill>
              </a:rPr>
              <a:t>Danilevich</a:t>
            </a:r>
            <a:r>
              <a:rPr lang="en-US" dirty="0">
                <a:solidFill>
                  <a:schemeClr val="bg1"/>
                </a:solidFill>
              </a:rPr>
              <a:t> work in?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the SSH password of the Domain Administrator?</a:t>
            </a:r>
          </a:p>
        </p:txBody>
      </p:sp>
    </p:spTree>
    <p:extLst>
      <p:ext uri="{BB962C8B-B14F-4D97-AF65-F5344CB8AC3E}">
        <p14:creationId xmlns:p14="http://schemas.microsoft.com/office/powerpoint/2010/main" val="256232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3AD19B2C-14F7-FC0A-0242-C073BC0A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>
            <a:extLst>
              <a:ext uri="{FF2B5EF4-FFF2-40B4-BE49-F238E27FC236}">
                <a16:creationId xmlns:a16="http://schemas.microsoft.com/office/drawing/2014/main" id="{D852773C-6A04-9F9F-211C-173D1B0ADAAD}"/>
              </a:ext>
            </a:extLst>
          </p:cNvPr>
          <p:cNvSpPr/>
          <p:nvPr/>
        </p:nvSpPr>
        <p:spPr>
          <a:xfrm>
            <a:off x="1511329" y="1071446"/>
            <a:ext cx="6121342" cy="2885707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>
            <a:extLst>
              <a:ext uri="{FF2B5EF4-FFF2-40B4-BE49-F238E27FC236}">
                <a16:creationId xmlns:a16="http://schemas.microsoft.com/office/drawing/2014/main" id="{30B0A949-E8C3-EAA4-9168-A903BEA6989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dirty="0">
                <a:solidFill>
                  <a:schemeClr val="bg2"/>
                </a:solidFill>
                <a:effectLst/>
                <a:latin typeface="source-serif-pro"/>
              </a:rPr>
              <a:t>Create a Python algorithm to remove the following users from the allowed.txt file.</a:t>
            </a:r>
            <a:br>
              <a:rPr lang="en-US" sz="2000" b="0" i="1" dirty="0">
                <a:solidFill>
                  <a:schemeClr val="bg2"/>
                </a:solidFill>
                <a:effectLst/>
                <a:latin typeface="source-serif-pro"/>
              </a:rPr>
            </a:br>
            <a:br>
              <a:rPr lang="en-US" sz="2000" b="0" i="1" dirty="0">
                <a:solidFill>
                  <a:schemeClr val="bg2"/>
                </a:solidFill>
                <a:effectLst/>
                <a:latin typeface="source-serif-pro"/>
              </a:rPr>
            </a:br>
            <a:r>
              <a:rPr lang="en-US" sz="2000" b="0" i="1" dirty="0" err="1">
                <a:solidFill>
                  <a:schemeClr val="bg2"/>
                </a:solidFill>
                <a:effectLst/>
                <a:latin typeface="source-serif-pro"/>
              </a:rPr>
              <a:t>Remove_fellow</a:t>
            </a:r>
            <a:r>
              <a:rPr lang="en-US" sz="2000" b="0" i="1" dirty="0">
                <a:solidFill>
                  <a:schemeClr val="bg2"/>
                </a:solidFill>
                <a:effectLst/>
                <a:latin typeface="source-serif-pro"/>
              </a:rPr>
              <a:t> = [‘111’, ‘112’]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283" name="Google Shape;283;p30">
            <a:extLst>
              <a:ext uri="{FF2B5EF4-FFF2-40B4-BE49-F238E27FC236}">
                <a16:creationId xmlns:a16="http://schemas.microsoft.com/office/drawing/2014/main" id="{E0478430-53B6-2119-922B-3ABA46A64F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25850" y="707182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Task 1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84" name="Google Shape;284;p30">
            <a:extLst>
              <a:ext uri="{FF2B5EF4-FFF2-40B4-BE49-F238E27FC236}">
                <a16:creationId xmlns:a16="http://schemas.microsoft.com/office/drawing/2014/main" id="{B4ABACD5-9C9B-4E11-D5CB-99D47B09AEC2}"/>
              </a:ext>
            </a:extLst>
          </p:cNvPr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>
              <a:extLst>
                <a:ext uri="{FF2B5EF4-FFF2-40B4-BE49-F238E27FC236}">
                  <a16:creationId xmlns:a16="http://schemas.microsoft.com/office/drawing/2014/main" id="{78ECB7E2-1037-E4A2-77E0-D089EE78C91B}"/>
                </a:ext>
              </a:extLst>
            </p:cNvPr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>
              <a:extLst>
                <a:ext uri="{FF2B5EF4-FFF2-40B4-BE49-F238E27FC236}">
                  <a16:creationId xmlns:a16="http://schemas.microsoft.com/office/drawing/2014/main" id="{AF5A25AC-F998-F90A-8F72-E65AE259065B}"/>
                </a:ext>
              </a:extLst>
            </p:cNvPr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>
              <a:extLst>
                <a:ext uri="{FF2B5EF4-FFF2-40B4-BE49-F238E27FC236}">
                  <a16:creationId xmlns:a16="http://schemas.microsoft.com/office/drawing/2014/main" id="{BA3E5AA3-3380-1E6B-AE01-34227981B119}"/>
                </a:ext>
              </a:extLst>
            </p:cNvPr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>
              <a:extLst>
                <a:ext uri="{FF2B5EF4-FFF2-40B4-BE49-F238E27FC236}">
                  <a16:creationId xmlns:a16="http://schemas.microsoft.com/office/drawing/2014/main" id="{E53B98BD-E9E0-F273-1013-2CE47A0E7C64}"/>
                </a:ext>
              </a:extLst>
            </p:cNvPr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>
              <a:extLst>
                <a:ext uri="{FF2B5EF4-FFF2-40B4-BE49-F238E27FC236}">
                  <a16:creationId xmlns:a16="http://schemas.microsoft.com/office/drawing/2014/main" id="{3AA8F78E-14FD-A18D-8471-1FD0993F502B}"/>
                </a:ext>
              </a:extLst>
            </p:cNvPr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>
              <a:extLst>
                <a:ext uri="{FF2B5EF4-FFF2-40B4-BE49-F238E27FC236}">
                  <a16:creationId xmlns:a16="http://schemas.microsoft.com/office/drawing/2014/main" id="{5536EB35-FBA1-4140-29C7-6F19B5175584}"/>
                </a:ext>
              </a:extLst>
            </p:cNvPr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>
            <a:extLst>
              <a:ext uri="{FF2B5EF4-FFF2-40B4-BE49-F238E27FC236}">
                <a16:creationId xmlns:a16="http://schemas.microsoft.com/office/drawing/2014/main" id="{AAA027F6-77CA-C16F-D09E-225DB98C7030}"/>
              </a:ext>
            </a:extLst>
          </p:cNvPr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>
              <a:extLst>
                <a:ext uri="{FF2B5EF4-FFF2-40B4-BE49-F238E27FC236}">
                  <a16:creationId xmlns:a16="http://schemas.microsoft.com/office/drawing/2014/main" id="{0B9D4415-B94C-C559-69E0-57B0717E9ED9}"/>
                </a:ext>
              </a:extLst>
            </p:cNvPr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>
              <a:extLst>
                <a:ext uri="{FF2B5EF4-FFF2-40B4-BE49-F238E27FC236}">
                  <a16:creationId xmlns:a16="http://schemas.microsoft.com/office/drawing/2014/main" id="{6ACB2694-05FC-3C30-9580-BEA91E971489}"/>
                </a:ext>
              </a:extLst>
            </p:cNvPr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>
              <a:extLst>
                <a:ext uri="{FF2B5EF4-FFF2-40B4-BE49-F238E27FC236}">
                  <a16:creationId xmlns:a16="http://schemas.microsoft.com/office/drawing/2014/main" id="{AE25292C-C4CA-1CBC-4F35-274F9DC41DB9}"/>
                </a:ext>
              </a:extLst>
            </p:cNvPr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>
              <a:extLst>
                <a:ext uri="{FF2B5EF4-FFF2-40B4-BE49-F238E27FC236}">
                  <a16:creationId xmlns:a16="http://schemas.microsoft.com/office/drawing/2014/main" id="{3BC9E841-2BB3-FEFD-6537-E1AA88B355D2}"/>
                </a:ext>
              </a:extLst>
            </p:cNvPr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>
              <a:extLst>
                <a:ext uri="{FF2B5EF4-FFF2-40B4-BE49-F238E27FC236}">
                  <a16:creationId xmlns:a16="http://schemas.microsoft.com/office/drawing/2014/main" id="{6A7A5ACE-8716-CE93-9612-94CBE7ACB05A}"/>
                </a:ext>
              </a:extLst>
            </p:cNvPr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>
              <a:extLst>
                <a:ext uri="{FF2B5EF4-FFF2-40B4-BE49-F238E27FC236}">
                  <a16:creationId xmlns:a16="http://schemas.microsoft.com/office/drawing/2014/main" id="{D8C9F90C-2055-AE2B-2BD0-EF63300797CD}"/>
                </a:ext>
              </a:extLst>
            </p:cNvPr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>
            <a:extLst>
              <a:ext uri="{FF2B5EF4-FFF2-40B4-BE49-F238E27FC236}">
                <a16:creationId xmlns:a16="http://schemas.microsoft.com/office/drawing/2014/main" id="{60783C3E-6383-7782-D3CD-9D8DC7782CE4}"/>
              </a:ext>
            </a:extLst>
          </p:cNvPr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>
              <a:extLst>
                <a:ext uri="{FF2B5EF4-FFF2-40B4-BE49-F238E27FC236}">
                  <a16:creationId xmlns:a16="http://schemas.microsoft.com/office/drawing/2014/main" id="{94EE9C53-B11D-6E72-E71E-7D462A2168F1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>
              <a:extLst>
                <a:ext uri="{FF2B5EF4-FFF2-40B4-BE49-F238E27FC236}">
                  <a16:creationId xmlns:a16="http://schemas.microsoft.com/office/drawing/2014/main" id="{99ABE332-FC3D-0C88-C218-29077E73A60F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>
              <a:extLst>
                <a:ext uri="{FF2B5EF4-FFF2-40B4-BE49-F238E27FC236}">
                  <a16:creationId xmlns:a16="http://schemas.microsoft.com/office/drawing/2014/main" id="{78AFF3A4-DE07-535A-E866-18AA1EDDC375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>
            <a:extLst>
              <a:ext uri="{FF2B5EF4-FFF2-40B4-BE49-F238E27FC236}">
                <a16:creationId xmlns:a16="http://schemas.microsoft.com/office/drawing/2014/main" id="{20ADA536-743B-C3B6-A88B-5789688F6517}"/>
              </a:ext>
            </a:extLst>
          </p:cNvPr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>
              <a:extLst>
                <a:ext uri="{FF2B5EF4-FFF2-40B4-BE49-F238E27FC236}">
                  <a16:creationId xmlns:a16="http://schemas.microsoft.com/office/drawing/2014/main" id="{13D81D16-93A5-CC9A-2AA4-C7D0279B943A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>
              <a:extLst>
                <a:ext uri="{FF2B5EF4-FFF2-40B4-BE49-F238E27FC236}">
                  <a16:creationId xmlns:a16="http://schemas.microsoft.com/office/drawing/2014/main" id="{9CF7ADE4-7561-70E8-3031-BE34D684C4E8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>
              <a:extLst>
                <a:ext uri="{FF2B5EF4-FFF2-40B4-BE49-F238E27FC236}">
                  <a16:creationId xmlns:a16="http://schemas.microsoft.com/office/drawing/2014/main" id="{0B6C9303-695E-6736-FC3A-17C76E3CE43A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>
            <a:extLst>
              <a:ext uri="{FF2B5EF4-FFF2-40B4-BE49-F238E27FC236}">
                <a16:creationId xmlns:a16="http://schemas.microsoft.com/office/drawing/2014/main" id="{7925A637-FCA3-1D8C-04D1-2E912AC2863E}"/>
              </a:ext>
            </a:extLst>
          </p:cNvPr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>
              <a:extLst>
                <a:ext uri="{FF2B5EF4-FFF2-40B4-BE49-F238E27FC236}">
                  <a16:creationId xmlns:a16="http://schemas.microsoft.com/office/drawing/2014/main" id="{D19FFBBD-EC19-DFAB-0C66-7177A23DEC13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>
              <a:extLst>
                <a:ext uri="{FF2B5EF4-FFF2-40B4-BE49-F238E27FC236}">
                  <a16:creationId xmlns:a16="http://schemas.microsoft.com/office/drawing/2014/main" id="{2DF26973-1160-4902-719F-2394FC7E4313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>
              <a:extLst>
                <a:ext uri="{FF2B5EF4-FFF2-40B4-BE49-F238E27FC236}">
                  <a16:creationId xmlns:a16="http://schemas.microsoft.com/office/drawing/2014/main" id="{8EC109A4-67A3-7893-8925-9500F23B5D16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>
            <a:extLst>
              <a:ext uri="{FF2B5EF4-FFF2-40B4-BE49-F238E27FC236}">
                <a16:creationId xmlns:a16="http://schemas.microsoft.com/office/drawing/2014/main" id="{029DE0A5-E921-0669-A91A-0DE5229F0CFD}"/>
              </a:ext>
            </a:extLst>
          </p:cNvPr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>
              <a:extLst>
                <a:ext uri="{FF2B5EF4-FFF2-40B4-BE49-F238E27FC236}">
                  <a16:creationId xmlns:a16="http://schemas.microsoft.com/office/drawing/2014/main" id="{0E8AF675-C6DA-B6C1-EDB2-9DD9E9EC049E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>
              <a:extLst>
                <a:ext uri="{FF2B5EF4-FFF2-40B4-BE49-F238E27FC236}">
                  <a16:creationId xmlns:a16="http://schemas.microsoft.com/office/drawing/2014/main" id="{C6435C63-A1F4-8680-D2FC-242B59CF9E6D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>
              <a:extLst>
                <a:ext uri="{FF2B5EF4-FFF2-40B4-BE49-F238E27FC236}">
                  <a16:creationId xmlns:a16="http://schemas.microsoft.com/office/drawing/2014/main" id="{C5E49712-C53B-ABCF-8930-A4701C58ACC0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>
            <a:extLst>
              <a:ext uri="{FF2B5EF4-FFF2-40B4-BE49-F238E27FC236}">
                <a16:creationId xmlns:a16="http://schemas.microsoft.com/office/drawing/2014/main" id="{3FD7DCFE-5701-A76D-8C34-AAB1B76A93B2}"/>
              </a:ext>
            </a:extLst>
          </p:cNvPr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>
              <a:extLst>
                <a:ext uri="{FF2B5EF4-FFF2-40B4-BE49-F238E27FC236}">
                  <a16:creationId xmlns:a16="http://schemas.microsoft.com/office/drawing/2014/main" id="{EB935D59-8207-2281-0FC2-E33BB6A716EF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>
              <a:extLst>
                <a:ext uri="{FF2B5EF4-FFF2-40B4-BE49-F238E27FC236}">
                  <a16:creationId xmlns:a16="http://schemas.microsoft.com/office/drawing/2014/main" id="{3C865875-94F8-6405-A3D5-9688B37670C7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>
              <a:extLst>
                <a:ext uri="{FF2B5EF4-FFF2-40B4-BE49-F238E27FC236}">
                  <a16:creationId xmlns:a16="http://schemas.microsoft.com/office/drawing/2014/main" id="{F7B0A824-899E-646B-4597-26B63097398C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>
            <a:extLst>
              <a:ext uri="{FF2B5EF4-FFF2-40B4-BE49-F238E27FC236}">
                <a16:creationId xmlns:a16="http://schemas.microsoft.com/office/drawing/2014/main" id="{DED01465-7B59-8258-3AD3-AD0FD941BB04}"/>
              </a:ext>
            </a:extLst>
          </p:cNvPr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>
              <a:extLst>
                <a:ext uri="{FF2B5EF4-FFF2-40B4-BE49-F238E27FC236}">
                  <a16:creationId xmlns:a16="http://schemas.microsoft.com/office/drawing/2014/main" id="{FA025F39-E043-2212-FC61-46EEF652E785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>
              <a:extLst>
                <a:ext uri="{FF2B5EF4-FFF2-40B4-BE49-F238E27FC236}">
                  <a16:creationId xmlns:a16="http://schemas.microsoft.com/office/drawing/2014/main" id="{A277145A-C9A0-9B5E-A99A-38B81B002D4E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>
              <a:extLst>
                <a:ext uri="{FF2B5EF4-FFF2-40B4-BE49-F238E27FC236}">
                  <a16:creationId xmlns:a16="http://schemas.microsoft.com/office/drawing/2014/main" id="{AA9135A4-A412-68C7-8813-3248C87EABE7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43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D9A41-AD93-53E8-CF86-2FD68E96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91"/>
            <a:ext cx="9143999" cy="26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8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3674199" y="2106650"/>
            <a:ext cx="4730301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Incident Response</a:t>
            </a:r>
            <a:endParaRPr dirty="0"/>
          </a:p>
        </p:txBody>
      </p:sp>
      <p:sp>
        <p:nvSpPr>
          <p:cNvPr id="310" name="Google Shape;310;p47"/>
          <p:cNvSpPr txBox="1">
            <a:spLocks noGrp="1"/>
          </p:cNvSpPr>
          <p:nvPr>
            <p:ph type="title" idx="2"/>
          </p:nvPr>
        </p:nvSpPr>
        <p:spPr>
          <a:xfrm>
            <a:off x="5843075" y="73751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5829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00" y="168321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647121" y="177704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247862" y="1683838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400" y="943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4250" y="36266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1691" y="899509"/>
            <a:ext cx="875027" cy="89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Incident Response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Incident Response (IR) refers to managing and addressing security breaches or cyberattacks.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Minimize the impact of an attack and restore operations efficiently.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dirty="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224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Incident Response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0">
              <a:buNone/>
            </a:pPr>
            <a:r>
              <a:rPr lang="en-US" b="1" dirty="0"/>
              <a:t>Incident Response Phases: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Preparation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Identification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Containment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Eradication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Recovery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Lessons Learned</a:t>
            </a:r>
            <a:endParaRPr lang="en-US" dirty="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65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 of Incident Response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3136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Minimize Impact</a:t>
            </a:r>
            <a:r>
              <a:rPr lang="en-US" dirty="0"/>
              <a:t>: Rapid and efficient response reduces damage to systems, data, and reputation.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Meet Regulatory Requirements</a:t>
            </a:r>
            <a:r>
              <a:rPr lang="en-US" dirty="0"/>
              <a:t>: Compliance with standards (e.g., GDPR, NIST).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Operational Continuity</a:t>
            </a:r>
            <a:r>
              <a:rPr lang="en-US" dirty="0"/>
              <a:t>: Keeps businesses functional even during a cyber incident.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Cost Efficiency</a:t>
            </a:r>
            <a:r>
              <a:rPr lang="en-US" dirty="0"/>
              <a:t>: A well-prepared response reduces financial damage caused by downtime, data breaches, and lawsuits.</a:t>
            </a: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9948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and Gold Pitch Deck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1043</Words>
  <Application>Microsoft Office PowerPoint</Application>
  <PresentationFormat>On-screen Show (16:9)</PresentationFormat>
  <Paragraphs>102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Teko</vt:lpstr>
      <vt:lpstr>Karla</vt:lpstr>
      <vt:lpstr>Open Sans</vt:lpstr>
      <vt:lpstr>source-serif-pro</vt:lpstr>
      <vt:lpstr>Josefin Sans</vt:lpstr>
      <vt:lpstr>Arial</vt:lpstr>
      <vt:lpstr>Cardo</vt:lpstr>
      <vt:lpstr>Codec Pro</vt:lpstr>
      <vt:lpstr>Black and Gold Pitch Deck by Slidesgo</vt:lpstr>
      <vt:lpstr>Capstones project (1) (Networking)</vt:lpstr>
      <vt:lpstr>Alexis is a fictional cybersecurity company with thousands of employees. An attacker has gained unauthorized entry into its premises and has connected their laptop to an unused port on a switch. The attacker now has access to the company’s internal networks. Within the internal network, there is a central server where critical proprietary data is stored. In this capture, the attacker is attempting to collect SSH credentials that they can use to log into the central server.</vt:lpstr>
      <vt:lpstr>Questions</vt:lpstr>
      <vt:lpstr>Create a Python algorithm to remove the following users from the allowed.txt file.  Remove_fellow = [‘111’, ‘112’]</vt:lpstr>
      <vt:lpstr>PowerPoint Presentation</vt:lpstr>
      <vt:lpstr>Introduction to Incident Response</vt:lpstr>
      <vt:lpstr>Incident Response</vt:lpstr>
      <vt:lpstr>Incident Response</vt:lpstr>
      <vt:lpstr>Importance of Incident Response</vt:lpstr>
      <vt:lpstr>Key Concepts in Incident Response</vt:lpstr>
      <vt:lpstr>Intrusion Detection With Snort</vt:lpstr>
      <vt:lpstr>Intrusion Detection Systems (IDS)</vt:lpstr>
      <vt:lpstr>Introduction to Snort</vt:lpstr>
      <vt:lpstr>Introduction to Snort</vt:lpstr>
      <vt:lpstr>Snort rules</vt:lpstr>
      <vt:lpstr>Snort rule syntax</vt:lpstr>
      <vt:lpstr>How Snort works</vt:lpstr>
      <vt:lpstr>How UFW Improves Network Security</vt:lpstr>
      <vt:lpstr>Default deny</vt:lpstr>
      <vt:lpstr>Practical Exercise</vt:lpstr>
      <vt:lpstr>Installation</vt:lpstr>
      <vt:lpstr>sudo ufw default deny incoming</vt:lpstr>
      <vt:lpstr>Summary of UFW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Marvellous Amos</dc:creator>
  <cp:lastModifiedBy>Marvellous Amos</cp:lastModifiedBy>
  <cp:revision>11</cp:revision>
  <dcterms:modified xsi:type="dcterms:W3CDTF">2024-10-12T12:17:58Z</dcterms:modified>
</cp:coreProperties>
</file>